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64" r:id="rId2"/>
    <p:sldId id="256" r:id="rId3"/>
    <p:sldId id="257" r:id="rId4"/>
    <p:sldId id="258" r:id="rId5"/>
    <p:sldId id="259" r:id="rId6"/>
    <p:sldId id="260" r:id="rId7"/>
    <p:sldId id="261" r:id="rId8"/>
    <p:sldId id="262" r:id="rId9"/>
    <p:sldId id="263"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2" d="100"/>
          <a:sy n="72" d="100"/>
        </p:scale>
        <p:origin x="52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5278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097">
            <a:solidFill>
              <a:srgbClr val="FFFFFF">
                <a:alpha val="16000"/>
              </a:srgbClr>
            </a:solidFill>
            <a:prstDash val="solid"/>
          </a:ln>
        </p:spPr>
      </p:sp>
      <p:sp>
        <p:nvSpPr>
          <p:cNvPr id="4" name="Text 1"/>
          <p:cNvSpPr/>
          <p:nvPr/>
        </p:nvSpPr>
        <p:spPr>
          <a:xfrm>
            <a:off x="3790831" y="579953"/>
            <a:ext cx="7048500" cy="788551"/>
          </a:xfrm>
          <a:prstGeom prst="rect">
            <a:avLst/>
          </a:prstGeom>
          <a:noFill/>
          <a:ln/>
        </p:spPr>
        <p:txBody>
          <a:bodyPr wrap="none" rtlCol="0" anchor="t"/>
          <a:lstStyle/>
          <a:p>
            <a:pPr marL="0" indent="0" algn="ctr">
              <a:lnSpc>
                <a:spcPts val="6210"/>
              </a:lnSpc>
              <a:buNone/>
            </a:pPr>
            <a:r>
              <a:rPr lang="en-US" sz="4968" b="1" dirty="0">
                <a:solidFill>
                  <a:srgbClr val="F2F0F4"/>
                </a:solidFill>
                <a:latin typeface="Montserrat" pitchFamily="34" charset="0"/>
                <a:ea typeface="Montserrat" pitchFamily="34" charset="-122"/>
                <a:cs typeface="Montserrat" pitchFamily="34" charset="-120"/>
              </a:rPr>
              <a:t>Movie Recommender</a:t>
            </a:r>
            <a:endParaRPr lang="en-US" sz="4968" dirty="0"/>
          </a:p>
        </p:txBody>
      </p:sp>
      <p:sp>
        <p:nvSpPr>
          <p:cNvPr id="5" name="Text 2"/>
          <p:cNvSpPr/>
          <p:nvPr/>
        </p:nvSpPr>
        <p:spPr>
          <a:xfrm>
            <a:off x="2320052" y="2156817"/>
            <a:ext cx="9990177" cy="336352"/>
          </a:xfrm>
          <a:prstGeom prst="rect">
            <a:avLst/>
          </a:prstGeom>
          <a:noFill/>
          <a:ln/>
        </p:spPr>
        <p:txBody>
          <a:bodyPr wrap="none" rtlCol="0" anchor="t"/>
          <a:lstStyle/>
          <a:p>
            <a:pPr marL="0" indent="0">
              <a:lnSpc>
                <a:spcPts val="2650"/>
              </a:lnSpc>
              <a:buNone/>
            </a:pPr>
            <a:r>
              <a:rPr lang="en-US" sz="1656" b="1" dirty="0">
                <a:solidFill>
                  <a:srgbClr val="DCD7E5"/>
                </a:solidFill>
                <a:latin typeface="Heebo" pitchFamily="34" charset="0"/>
                <a:ea typeface="Heebo" pitchFamily="34" charset="-122"/>
                <a:cs typeface="Heebo" pitchFamily="34" charset="-120"/>
              </a:rPr>
              <a:t>                                                                                                                                    </a:t>
            </a:r>
            <a:r>
              <a:rPr lang="en-US" sz="1656" b="1" dirty="0">
                <a:solidFill>
                  <a:srgbClr val="D8AFF8"/>
                </a:solidFill>
                <a:latin typeface="Heebo" pitchFamily="34" charset="0"/>
                <a:ea typeface="Heebo" pitchFamily="34" charset="-122"/>
                <a:cs typeface="Heebo" pitchFamily="34" charset="-120"/>
              </a:rPr>
              <a:t>  Under The Guidance Of:</a:t>
            </a:r>
            <a:endParaRPr lang="en-US" sz="1656" dirty="0"/>
          </a:p>
        </p:txBody>
      </p:sp>
      <p:sp>
        <p:nvSpPr>
          <p:cNvPr id="6" name="Text 3"/>
          <p:cNvSpPr/>
          <p:nvPr/>
        </p:nvSpPr>
        <p:spPr>
          <a:xfrm>
            <a:off x="2320052" y="2729746"/>
            <a:ext cx="9990177" cy="336352"/>
          </a:xfrm>
          <a:prstGeom prst="rect">
            <a:avLst/>
          </a:prstGeom>
          <a:noFill/>
          <a:ln/>
        </p:spPr>
        <p:txBody>
          <a:bodyPr wrap="none" rtlCol="0" anchor="t"/>
          <a:lstStyle/>
          <a:p>
            <a:pPr marL="0" indent="0">
              <a:lnSpc>
                <a:spcPts val="2650"/>
              </a:lnSpc>
              <a:buNone/>
            </a:pPr>
            <a:r>
              <a:rPr lang="en-US" sz="1656" b="1" dirty="0">
                <a:solidFill>
                  <a:srgbClr val="D8AFF8"/>
                </a:solidFill>
                <a:latin typeface="Heebo" pitchFamily="34" charset="0"/>
                <a:ea typeface="Heebo" pitchFamily="34" charset="-122"/>
                <a:cs typeface="Heebo" pitchFamily="34" charset="-120"/>
              </a:rPr>
              <a:t>                                                                                                                                              Mr. Ritviz Singh</a:t>
            </a:r>
            <a:endParaRPr lang="en-US" sz="1656" dirty="0"/>
          </a:p>
        </p:txBody>
      </p:sp>
      <p:sp>
        <p:nvSpPr>
          <p:cNvPr id="7" name="Text 4"/>
          <p:cNvSpPr/>
          <p:nvPr/>
        </p:nvSpPr>
        <p:spPr>
          <a:xfrm>
            <a:off x="2320052" y="3302675"/>
            <a:ext cx="9990177" cy="336352"/>
          </a:xfrm>
          <a:prstGeom prst="rect">
            <a:avLst/>
          </a:prstGeom>
          <a:noFill/>
          <a:ln/>
        </p:spPr>
        <p:txBody>
          <a:bodyPr wrap="none" rtlCol="0" anchor="t"/>
          <a:lstStyle/>
          <a:p>
            <a:pPr marL="0" indent="0">
              <a:lnSpc>
                <a:spcPts val="2650"/>
              </a:lnSpc>
              <a:buNone/>
            </a:pPr>
            <a:r>
              <a:rPr lang="en-US" sz="1656" b="1" dirty="0">
                <a:solidFill>
                  <a:srgbClr val="D8AFF8"/>
                </a:solidFill>
                <a:latin typeface="Heebo" pitchFamily="34" charset="0"/>
                <a:ea typeface="Heebo" pitchFamily="34" charset="-122"/>
                <a:cs typeface="Heebo" pitchFamily="34" charset="-120"/>
              </a:rPr>
              <a:t>                                                                                                                                               Mr. Shiv Patel</a:t>
            </a:r>
            <a:endParaRPr lang="en-US" sz="1656" dirty="0"/>
          </a:p>
        </p:txBody>
      </p:sp>
      <p:sp>
        <p:nvSpPr>
          <p:cNvPr id="8" name="Text 5"/>
          <p:cNvSpPr/>
          <p:nvPr/>
        </p:nvSpPr>
        <p:spPr>
          <a:xfrm>
            <a:off x="2320052" y="3875603"/>
            <a:ext cx="9990177" cy="336352"/>
          </a:xfrm>
          <a:prstGeom prst="rect">
            <a:avLst/>
          </a:prstGeom>
          <a:noFill/>
          <a:ln/>
        </p:spPr>
        <p:txBody>
          <a:bodyPr wrap="none" rtlCol="0" anchor="t"/>
          <a:lstStyle/>
          <a:p>
            <a:pPr marL="0" indent="0">
              <a:lnSpc>
                <a:spcPts val="2650"/>
              </a:lnSpc>
              <a:buNone/>
            </a:pPr>
            <a:r>
              <a:rPr lang="en-US" sz="1656" b="1" dirty="0">
                <a:solidFill>
                  <a:srgbClr val="DCD7E5"/>
                </a:solidFill>
                <a:latin typeface="Heebo" pitchFamily="34" charset="0"/>
                <a:ea typeface="Heebo" pitchFamily="34" charset="-122"/>
                <a:cs typeface="Heebo" pitchFamily="34" charset="-120"/>
              </a:rPr>
              <a:t>  </a:t>
            </a:r>
            <a:r>
              <a:rPr lang="en-US" sz="1656" b="1" dirty="0">
                <a:solidFill>
                  <a:srgbClr val="AFCBF8"/>
                </a:solidFill>
                <a:latin typeface="Heebo" pitchFamily="34" charset="0"/>
                <a:ea typeface="Heebo" pitchFamily="34" charset="-122"/>
                <a:cs typeface="Heebo" pitchFamily="34" charset="-120"/>
              </a:rPr>
              <a:t>     Team:</a:t>
            </a:r>
            <a:endParaRPr lang="en-US" sz="1656" dirty="0"/>
          </a:p>
        </p:txBody>
      </p:sp>
      <p:sp>
        <p:nvSpPr>
          <p:cNvPr id="9" name="Text 6"/>
          <p:cNvSpPr/>
          <p:nvPr/>
        </p:nvSpPr>
        <p:spPr>
          <a:xfrm>
            <a:off x="2320052" y="4448532"/>
            <a:ext cx="9990177" cy="336352"/>
          </a:xfrm>
          <a:prstGeom prst="rect">
            <a:avLst/>
          </a:prstGeom>
          <a:noFill/>
          <a:ln/>
        </p:spPr>
        <p:txBody>
          <a:bodyPr wrap="none" rtlCol="0" anchor="t"/>
          <a:lstStyle/>
          <a:p>
            <a:pPr marL="0" indent="0">
              <a:lnSpc>
                <a:spcPts val="2650"/>
              </a:lnSpc>
              <a:buNone/>
            </a:pPr>
            <a:r>
              <a:rPr lang="en-US" sz="1656" b="1" i="1" dirty="0">
                <a:solidFill>
                  <a:srgbClr val="AFCBF8"/>
                </a:solidFill>
                <a:latin typeface="Heebo" pitchFamily="34" charset="0"/>
                <a:ea typeface="Heebo" pitchFamily="34" charset="-122"/>
                <a:cs typeface="Heebo" pitchFamily="34" charset="-120"/>
              </a:rPr>
              <a:t>Abhishek Bhosale </a:t>
            </a:r>
            <a:endParaRPr lang="en-US" sz="1656" dirty="0"/>
          </a:p>
        </p:txBody>
      </p:sp>
      <p:sp>
        <p:nvSpPr>
          <p:cNvPr id="10" name="Text 7"/>
          <p:cNvSpPr/>
          <p:nvPr/>
        </p:nvSpPr>
        <p:spPr>
          <a:xfrm>
            <a:off x="2320052" y="5021461"/>
            <a:ext cx="9990177" cy="336352"/>
          </a:xfrm>
          <a:prstGeom prst="rect">
            <a:avLst/>
          </a:prstGeom>
          <a:noFill/>
          <a:ln/>
        </p:spPr>
        <p:txBody>
          <a:bodyPr wrap="none" rtlCol="0" anchor="t"/>
          <a:lstStyle/>
          <a:p>
            <a:pPr marL="0" indent="0">
              <a:lnSpc>
                <a:spcPts val="2650"/>
              </a:lnSpc>
              <a:buNone/>
            </a:pPr>
            <a:r>
              <a:rPr lang="en-US" sz="1656" b="1" i="1" dirty="0">
                <a:solidFill>
                  <a:srgbClr val="AFCBF8"/>
                </a:solidFill>
                <a:latin typeface="Heebo" pitchFamily="34" charset="0"/>
                <a:ea typeface="Heebo" pitchFamily="34" charset="-122"/>
                <a:cs typeface="Heebo" pitchFamily="34" charset="-120"/>
              </a:rPr>
              <a:t>Prajwal Dhagude </a:t>
            </a:r>
            <a:endParaRPr lang="en-US" sz="1656" dirty="0"/>
          </a:p>
        </p:txBody>
      </p:sp>
      <p:sp>
        <p:nvSpPr>
          <p:cNvPr id="11" name="Text 8"/>
          <p:cNvSpPr/>
          <p:nvPr/>
        </p:nvSpPr>
        <p:spPr>
          <a:xfrm>
            <a:off x="2320052" y="5594390"/>
            <a:ext cx="9990177" cy="336352"/>
          </a:xfrm>
          <a:prstGeom prst="rect">
            <a:avLst/>
          </a:prstGeom>
          <a:noFill/>
          <a:ln/>
        </p:spPr>
        <p:txBody>
          <a:bodyPr wrap="none" rtlCol="0" anchor="t"/>
          <a:lstStyle/>
          <a:p>
            <a:pPr marL="0" indent="0">
              <a:lnSpc>
                <a:spcPts val="2650"/>
              </a:lnSpc>
              <a:buNone/>
            </a:pPr>
            <a:r>
              <a:rPr lang="en-US" sz="1656" b="1" i="1" dirty="0">
                <a:solidFill>
                  <a:srgbClr val="AFCBF8"/>
                </a:solidFill>
                <a:latin typeface="Heebo" pitchFamily="34" charset="0"/>
                <a:ea typeface="Heebo" pitchFamily="34" charset="-122"/>
                <a:cs typeface="Heebo" pitchFamily="34" charset="-120"/>
              </a:rPr>
              <a:t>Pranit Awale</a:t>
            </a:r>
            <a:endParaRPr lang="en-US" sz="1656" dirty="0"/>
          </a:p>
        </p:txBody>
      </p:sp>
      <p:sp>
        <p:nvSpPr>
          <p:cNvPr id="12" name="Text 9"/>
          <p:cNvSpPr/>
          <p:nvPr/>
        </p:nvSpPr>
        <p:spPr>
          <a:xfrm>
            <a:off x="2320052" y="6167318"/>
            <a:ext cx="9990177" cy="336352"/>
          </a:xfrm>
          <a:prstGeom prst="rect">
            <a:avLst/>
          </a:prstGeom>
          <a:noFill/>
          <a:ln/>
        </p:spPr>
        <p:txBody>
          <a:bodyPr wrap="none" rtlCol="0" anchor="t"/>
          <a:lstStyle/>
          <a:p>
            <a:pPr marL="0" indent="0">
              <a:lnSpc>
                <a:spcPts val="2650"/>
              </a:lnSpc>
              <a:buNone/>
            </a:pPr>
            <a:r>
              <a:rPr lang="en-US" sz="1656" b="1" i="1" dirty="0">
                <a:solidFill>
                  <a:srgbClr val="AFCBF8"/>
                </a:solidFill>
                <a:latin typeface="Heebo" pitchFamily="34" charset="0"/>
                <a:ea typeface="Heebo" pitchFamily="34" charset="-122"/>
                <a:cs typeface="Heebo" pitchFamily="34" charset="-120"/>
              </a:rPr>
              <a:t>Abhishek Sahani</a:t>
            </a:r>
            <a:endParaRPr lang="en-US" sz="1656" dirty="0"/>
          </a:p>
        </p:txBody>
      </p:sp>
      <p:sp>
        <p:nvSpPr>
          <p:cNvPr id="13" name="Text 10"/>
          <p:cNvSpPr/>
          <p:nvPr/>
        </p:nvSpPr>
        <p:spPr>
          <a:xfrm>
            <a:off x="2320052" y="6740247"/>
            <a:ext cx="9990177" cy="336352"/>
          </a:xfrm>
          <a:prstGeom prst="rect">
            <a:avLst/>
          </a:prstGeom>
          <a:noFill/>
          <a:ln/>
        </p:spPr>
        <p:txBody>
          <a:bodyPr wrap="none" rtlCol="0" anchor="t"/>
          <a:lstStyle/>
          <a:p>
            <a:pPr marL="0" indent="0">
              <a:lnSpc>
                <a:spcPts val="2650"/>
              </a:lnSpc>
              <a:buNone/>
            </a:pPr>
            <a:r>
              <a:rPr lang="en-US" sz="1656" b="1" i="1" dirty="0">
                <a:solidFill>
                  <a:srgbClr val="AFCBF8"/>
                </a:solidFill>
                <a:latin typeface="Heebo" pitchFamily="34" charset="0"/>
                <a:ea typeface="Heebo" pitchFamily="34" charset="-122"/>
                <a:cs typeface="Heebo" pitchFamily="34" charset="-120"/>
              </a:rPr>
              <a:t>Supriya Dhage</a:t>
            </a:r>
            <a:endParaRPr lang="en-US" sz="1656" dirty="0"/>
          </a:p>
        </p:txBody>
      </p:sp>
      <p:sp>
        <p:nvSpPr>
          <p:cNvPr id="14" name="Text 11"/>
          <p:cNvSpPr/>
          <p:nvPr/>
        </p:nvSpPr>
        <p:spPr>
          <a:xfrm>
            <a:off x="2320052" y="7313176"/>
            <a:ext cx="9990177" cy="336352"/>
          </a:xfrm>
          <a:prstGeom prst="rect">
            <a:avLst/>
          </a:prstGeom>
          <a:noFill/>
          <a:ln/>
        </p:spPr>
        <p:txBody>
          <a:bodyPr wrap="none" rtlCol="0" anchor="t"/>
          <a:lstStyle/>
          <a:p>
            <a:pPr marL="0" indent="0">
              <a:lnSpc>
                <a:spcPts val="2650"/>
              </a:lnSpc>
              <a:buNone/>
            </a:pPr>
            <a:endParaRPr lang="en-US" sz="1656"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833199" y="2165271"/>
            <a:ext cx="7477601" cy="2499598"/>
          </a:xfrm>
          <a:prstGeom prst="rect">
            <a:avLst/>
          </a:prstGeom>
          <a:noFill/>
          <a:ln/>
        </p:spPr>
        <p:txBody>
          <a:bodyPr wrap="square" rtlCol="0" anchor="t"/>
          <a:lstStyle/>
          <a:p>
            <a:pPr marL="0" indent="0">
              <a:lnSpc>
                <a:spcPts val="6561"/>
              </a:lnSpc>
              <a:buNone/>
            </a:pPr>
            <a:r>
              <a:rPr lang="en-US" sz="5249" dirty="0">
                <a:solidFill>
                  <a:srgbClr val="F2F0F4"/>
                </a:solidFill>
                <a:latin typeface="Montserrat" pitchFamily="34" charset="0"/>
                <a:ea typeface="Montserrat" pitchFamily="34" charset="-122"/>
                <a:cs typeface="Montserrat" pitchFamily="34" charset="-120"/>
              </a:rPr>
              <a:t>Movie Recommender System with NLTK and Scikit-learn</a:t>
            </a:r>
            <a:endParaRPr lang="en-US" sz="5249" dirty="0"/>
          </a:p>
        </p:txBody>
      </p:sp>
      <p:sp>
        <p:nvSpPr>
          <p:cNvPr id="5" name="Text 2"/>
          <p:cNvSpPr/>
          <p:nvPr/>
        </p:nvSpPr>
        <p:spPr>
          <a:xfrm>
            <a:off x="833199" y="4998125"/>
            <a:ext cx="7477601"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 brief overview of the movie recommender system project, which involved cleaning and pre-processing the TMDB movies data set. Various libraries were used to create a machine learning-based recommendation system.</a:t>
            </a:r>
            <a:endParaRPr lang="en-US" sz="1750" dirty="0"/>
          </a:p>
        </p:txBody>
      </p:sp>
      <p:pic>
        <p:nvPicPr>
          <p:cNvPr id="6"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6319599" y="901779"/>
            <a:ext cx="7477601"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Dataset Description: TMDB Movies</a:t>
            </a:r>
            <a:endParaRPr lang="en-US" sz="4374" dirty="0"/>
          </a:p>
        </p:txBody>
      </p:sp>
      <p:sp>
        <p:nvSpPr>
          <p:cNvPr id="5" name="Shape 2"/>
          <p:cNvSpPr/>
          <p:nvPr/>
        </p:nvSpPr>
        <p:spPr>
          <a:xfrm>
            <a:off x="6319599" y="2797373"/>
            <a:ext cx="499943" cy="499943"/>
          </a:xfrm>
          <a:prstGeom prst="roundRect">
            <a:avLst>
              <a:gd name="adj" fmla="val 20000"/>
            </a:avLst>
          </a:prstGeom>
          <a:solidFill>
            <a:srgbClr val="3C136D"/>
          </a:solidFill>
          <a:ln w="13811">
            <a:solidFill>
              <a:srgbClr val="481782"/>
            </a:solidFill>
            <a:prstDash val="solid"/>
          </a:ln>
        </p:spPr>
      </p:sp>
      <p:sp>
        <p:nvSpPr>
          <p:cNvPr id="6" name="Text 3"/>
          <p:cNvSpPr/>
          <p:nvPr/>
        </p:nvSpPr>
        <p:spPr>
          <a:xfrm>
            <a:off x="6508552" y="2839045"/>
            <a:ext cx="12192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7" name="Text 4"/>
          <p:cNvSpPr/>
          <p:nvPr/>
        </p:nvSpPr>
        <p:spPr>
          <a:xfrm>
            <a:off x="7041713" y="2873693"/>
            <a:ext cx="222194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Overview</a:t>
            </a:r>
            <a:endParaRPr lang="en-US" sz="2187" dirty="0"/>
          </a:p>
        </p:txBody>
      </p:sp>
      <p:sp>
        <p:nvSpPr>
          <p:cNvPr id="8" name="Text 5"/>
          <p:cNvSpPr/>
          <p:nvPr/>
        </p:nvSpPr>
        <p:spPr>
          <a:xfrm>
            <a:off x="7041713" y="3443049"/>
            <a:ext cx="2905601"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Movies Dataset consists of metadata for over 5000 movies.</a:t>
            </a:r>
            <a:endParaRPr lang="en-US" sz="1750" dirty="0"/>
          </a:p>
        </p:txBody>
      </p:sp>
      <p:sp>
        <p:nvSpPr>
          <p:cNvPr id="9" name="Shape 6"/>
          <p:cNvSpPr/>
          <p:nvPr/>
        </p:nvSpPr>
        <p:spPr>
          <a:xfrm>
            <a:off x="10169485" y="2797373"/>
            <a:ext cx="499943" cy="499943"/>
          </a:xfrm>
          <a:prstGeom prst="roundRect">
            <a:avLst>
              <a:gd name="adj" fmla="val 20000"/>
            </a:avLst>
          </a:prstGeom>
          <a:solidFill>
            <a:srgbClr val="3C136D"/>
          </a:solidFill>
          <a:ln w="13811">
            <a:solidFill>
              <a:srgbClr val="481782"/>
            </a:solidFill>
            <a:prstDash val="solid"/>
          </a:ln>
        </p:spPr>
      </p:sp>
      <p:sp>
        <p:nvSpPr>
          <p:cNvPr id="10" name="Text 7"/>
          <p:cNvSpPr/>
          <p:nvPr/>
        </p:nvSpPr>
        <p:spPr>
          <a:xfrm>
            <a:off x="10324148" y="2839045"/>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1" name="Text 8"/>
          <p:cNvSpPr/>
          <p:nvPr/>
        </p:nvSpPr>
        <p:spPr>
          <a:xfrm>
            <a:off x="10891599" y="2873693"/>
            <a:ext cx="222194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Features</a:t>
            </a:r>
            <a:endParaRPr lang="en-US" sz="2187" dirty="0"/>
          </a:p>
        </p:txBody>
      </p:sp>
      <p:sp>
        <p:nvSpPr>
          <p:cNvPr id="12" name="Text 9"/>
          <p:cNvSpPr/>
          <p:nvPr/>
        </p:nvSpPr>
        <p:spPr>
          <a:xfrm>
            <a:off x="10891599" y="3443049"/>
            <a:ext cx="2905601"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Dataset includes data on budget, revenue, cast, and crew, plus column-specific information like genres, release date, and more.</a:t>
            </a:r>
            <a:endParaRPr lang="en-US" sz="1750" dirty="0"/>
          </a:p>
        </p:txBody>
      </p:sp>
      <p:sp>
        <p:nvSpPr>
          <p:cNvPr id="13" name="Shape 10"/>
          <p:cNvSpPr/>
          <p:nvPr/>
        </p:nvSpPr>
        <p:spPr>
          <a:xfrm>
            <a:off x="6319599" y="5615821"/>
            <a:ext cx="499943" cy="499943"/>
          </a:xfrm>
          <a:prstGeom prst="roundRect">
            <a:avLst>
              <a:gd name="adj" fmla="val 20000"/>
            </a:avLst>
          </a:prstGeom>
          <a:solidFill>
            <a:srgbClr val="3C136D"/>
          </a:solidFill>
          <a:ln w="13811">
            <a:solidFill>
              <a:srgbClr val="481782"/>
            </a:solidFill>
            <a:prstDash val="solid"/>
          </a:ln>
        </p:spPr>
      </p:sp>
      <p:sp>
        <p:nvSpPr>
          <p:cNvPr id="14" name="Text 11"/>
          <p:cNvSpPr/>
          <p:nvPr/>
        </p:nvSpPr>
        <p:spPr>
          <a:xfrm>
            <a:off x="6474262" y="5657493"/>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15" name="Text 12"/>
          <p:cNvSpPr/>
          <p:nvPr/>
        </p:nvSpPr>
        <p:spPr>
          <a:xfrm>
            <a:off x="7041713" y="5692140"/>
            <a:ext cx="222194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Data Cleaning</a:t>
            </a:r>
            <a:endParaRPr lang="en-US" sz="2187" dirty="0"/>
          </a:p>
        </p:txBody>
      </p:sp>
      <p:sp>
        <p:nvSpPr>
          <p:cNvPr id="16" name="Text 13"/>
          <p:cNvSpPr/>
          <p:nvPr/>
        </p:nvSpPr>
        <p:spPr>
          <a:xfrm>
            <a:off x="7041713" y="6261497"/>
            <a:ext cx="6755487"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To clean the dataset, we removed incomplete columns, handled missing values and duplicates and filtered out unwanted data that could impact recommendations.</a:t>
            </a:r>
            <a:endParaRPr lang="en-US" sz="1750" dirty="0"/>
          </a:p>
        </p:txBody>
      </p:sp>
      <p:pic>
        <p:nvPicPr>
          <p:cNvPr id="17"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833199" y="724138"/>
            <a:ext cx="7477601"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Libraries Used in the Project</a:t>
            </a:r>
            <a:endParaRPr lang="en-US" sz="4374" dirty="0"/>
          </a:p>
        </p:txBody>
      </p:sp>
      <p:sp>
        <p:nvSpPr>
          <p:cNvPr id="5" name="Shape 2"/>
          <p:cNvSpPr/>
          <p:nvPr/>
        </p:nvSpPr>
        <p:spPr>
          <a:xfrm>
            <a:off x="833199" y="2619732"/>
            <a:ext cx="499943" cy="499943"/>
          </a:xfrm>
          <a:prstGeom prst="roundRect">
            <a:avLst>
              <a:gd name="adj" fmla="val 20000"/>
            </a:avLst>
          </a:prstGeom>
          <a:solidFill>
            <a:srgbClr val="3C136D"/>
          </a:solidFill>
          <a:ln w="13811">
            <a:solidFill>
              <a:srgbClr val="481782"/>
            </a:solidFill>
            <a:prstDash val="solid"/>
          </a:ln>
        </p:spPr>
      </p:sp>
      <p:sp>
        <p:nvSpPr>
          <p:cNvPr id="6" name="Text 3"/>
          <p:cNvSpPr/>
          <p:nvPr/>
        </p:nvSpPr>
        <p:spPr>
          <a:xfrm>
            <a:off x="1022152" y="2661404"/>
            <a:ext cx="12192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7" name="Text 4"/>
          <p:cNvSpPr/>
          <p:nvPr/>
        </p:nvSpPr>
        <p:spPr>
          <a:xfrm>
            <a:off x="1555313" y="2696051"/>
            <a:ext cx="222194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NLTK</a:t>
            </a:r>
            <a:endParaRPr lang="en-US" sz="2187" dirty="0"/>
          </a:p>
        </p:txBody>
      </p:sp>
      <p:sp>
        <p:nvSpPr>
          <p:cNvPr id="8" name="Text 5"/>
          <p:cNvSpPr/>
          <p:nvPr/>
        </p:nvSpPr>
        <p:spPr>
          <a:xfrm>
            <a:off x="1555313" y="3265408"/>
            <a:ext cx="2905601" cy="2132409"/>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We used NLTK to tokenize and stem movie plot descriptions and train a cosine similarity model to make movie recommendations.</a:t>
            </a:r>
            <a:endParaRPr lang="en-US" sz="1750" dirty="0"/>
          </a:p>
        </p:txBody>
      </p:sp>
      <p:sp>
        <p:nvSpPr>
          <p:cNvPr id="9" name="Shape 6"/>
          <p:cNvSpPr/>
          <p:nvPr/>
        </p:nvSpPr>
        <p:spPr>
          <a:xfrm>
            <a:off x="4683085" y="2619732"/>
            <a:ext cx="499943" cy="499943"/>
          </a:xfrm>
          <a:prstGeom prst="roundRect">
            <a:avLst>
              <a:gd name="adj" fmla="val 20000"/>
            </a:avLst>
          </a:prstGeom>
          <a:solidFill>
            <a:srgbClr val="3C136D"/>
          </a:solidFill>
          <a:ln w="13811">
            <a:solidFill>
              <a:srgbClr val="481782"/>
            </a:solidFill>
            <a:prstDash val="solid"/>
          </a:ln>
        </p:spPr>
      </p:sp>
      <p:sp>
        <p:nvSpPr>
          <p:cNvPr id="10" name="Text 7"/>
          <p:cNvSpPr/>
          <p:nvPr/>
        </p:nvSpPr>
        <p:spPr>
          <a:xfrm>
            <a:off x="4837748" y="2661404"/>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1" name="Text 8"/>
          <p:cNvSpPr/>
          <p:nvPr/>
        </p:nvSpPr>
        <p:spPr>
          <a:xfrm>
            <a:off x="5405199" y="2696051"/>
            <a:ext cx="222194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Scikit-learn</a:t>
            </a:r>
            <a:endParaRPr lang="en-US" sz="2187" dirty="0"/>
          </a:p>
        </p:txBody>
      </p:sp>
      <p:sp>
        <p:nvSpPr>
          <p:cNvPr id="12" name="Text 9"/>
          <p:cNvSpPr/>
          <p:nvPr/>
        </p:nvSpPr>
        <p:spPr>
          <a:xfrm>
            <a:off x="5405199" y="3265408"/>
            <a:ext cx="2905601" cy="2487811"/>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Scikit-learn was used to preprocess the data, convert text data to numerical data using CountVectorizer and normalize feature vectors. We also used Scikit-learn to train the machine learning model.</a:t>
            </a:r>
            <a:endParaRPr lang="en-US" sz="1750" dirty="0"/>
          </a:p>
        </p:txBody>
      </p:sp>
      <p:sp>
        <p:nvSpPr>
          <p:cNvPr id="13" name="Shape 10"/>
          <p:cNvSpPr/>
          <p:nvPr/>
        </p:nvSpPr>
        <p:spPr>
          <a:xfrm>
            <a:off x="833199" y="6148983"/>
            <a:ext cx="499943" cy="499943"/>
          </a:xfrm>
          <a:prstGeom prst="roundRect">
            <a:avLst>
              <a:gd name="adj" fmla="val 20000"/>
            </a:avLst>
          </a:prstGeom>
          <a:solidFill>
            <a:srgbClr val="3C136D"/>
          </a:solidFill>
          <a:ln w="13811">
            <a:solidFill>
              <a:srgbClr val="481782"/>
            </a:solidFill>
            <a:prstDash val="solid"/>
          </a:ln>
        </p:spPr>
      </p:sp>
      <p:sp>
        <p:nvSpPr>
          <p:cNvPr id="14" name="Text 11"/>
          <p:cNvSpPr/>
          <p:nvPr/>
        </p:nvSpPr>
        <p:spPr>
          <a:xfrm>
            <a:off x="987862" y="6190655"/>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15" name="Text 12"/>
          <p:cNvSpPr/>
          <p:nvPr/>
        </p:nvSpPr>
        <p:spPr>
          <a:xfrm>
            <a:off x="1555313" y="6225302"/>
            <a:ext cx="280416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NumPy and Pandas</a:t>
            </a:r>
            <a:endParaRPr lang="en-US" sz="2187" dirty="0"/>
          </a:p>
        </p:txBody>
      </p:sp>
      <p:sp>
        <p:nvSpPr>
          <p:cNvPr id="16" name="Text 13"/>
          <p:cNvSpPr/>
          <p:nvPr/>
        </p:nvSpPr>
        <p:spPr>
          <a:xfrm>
            <a:off x="1555313" y="6794659"/>
            <a:ext cx="6755487"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We used NumPy and Pandas for data manipulation and cleaning, and to extract features from the movie data set.</a:t>
            </a:r>
            <a:endParaRPr lang="en-US" sz="1750" dirty="0"/>
          </a:p>
        </p:txBody>
      </p:sp>
      <p:pic>
        <p:nvPicPr>
          <p:cNvPr id="17"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0835">
            <a:solidFill>
              <a:srgbClr val="FFFFFF">
                <a:alpha val="16000"/>
              </a:srgbClr>
            </a:solidFill>
            <a:prstDash val="solid"/>
          </a:ln>
        </p:spPr>
      </p:sp>
      <p:sp>
        <p:nvSpPr>
          <p:cNvPr id="4" name="Text 1"/>
          <p:cNvSpPr/>
          <p:nvPr/>
        </p:nvSpPr>
        <p:spPr>
          <a:xfrm>
            <a:off x="3155037" y="481608"/>
            <a:ext cx="5455920" cy="547330"/>
          </a:xfrm>
          <a:prstGeom prst="rect">
            <a:avLst/>
          </a:prstGeom>
          <a:noFill/>
          <a:ln/>
        </p:spPr>
        <p:txBody>
          <a:bodyPr wrap="none" rtlCol="0" anchor="t"/>
          <a:lstStyle/>
          <a:p>
            <a:pPr marL="0" indent="0">
              <a:lnSpc>
                <a:spcPts val="4310"/>
              </a:lnSpc>
              <a:buNone/>
            </a:pPr>
            <a:r>
              <a:rPr lang="en-US" sz="3448" dirty="0">
                <a:solidFill>
                  <a:srgbClr val="F2F0F4"/>
                </a:solidFill>
                <a:latin typeface="Montserrat" pitchFamily="34" charset="0"/>
                <a:ea typeface="Montserrat" pitchFamily="34" charset="-122"/>
                <a:cs typeface="Montserrat" pitchFamily="34" charset="-120"/>
              </a:rPr>
              <a:t>Machine Learning Model</a:t>
            </a:r>
            <a:endParaRPr lang="en-US" sz="3448" dirty="0"/>
          </a:p>
        </p:txBody>
      </p:sp>
      <p:sp>
        <p:nvSpPr>
          <p:cNvPr id="5" name="Shape 2"/>
          <p:cNvSpPr/>
          <p:nvPr/>
        </p:nvSpPr>
        <p:spPr>
          <a:xfrm>
            <a:off x="3400187" y="1379220"/>
            <a:ext cx="35004" cy="6368653"/>
          </a:xfrm>
          <a:prstGeom prst="rect">
            <a:avLst/>
          </a:prstGeom>
          <a:solidFill>
            <a:srgbClr val="481782"/>
          </a:solidFill>
          <a:ln/>
        </p:spPr>
      </p:sp>
      <p:sp>
        <p:nvSpPr>
          <p:cNvPr id="6" name="Shape 3"/>
          <p:cNvSpPr/>
          <p:nvPr/>
        </p:nvSpPr>
        <p:spPr>
          <a:xfrm>
            <a:off x="3614738" y="1695569"/>
            <a:ext cx="613053" cy="35004"/>
          </a:xfrm>
          <a:prstGeom prst="rect">
            <a:avLst/>
          </a:prstGeom>
          <a:solidFill>
            <a:srgbClr val="481782"/>
          </a:solidFill>
          <a:ln/>
        </p:spPr>
      </p:sp>
      <p:sp>
        <p:nvSpPr>
          <p:cNvPr id="7" name="Shape 4"/>
          <p:cNvSpPr/>
          <p:nvPr/>
        </p:nvSpPr>
        <p:spPr>
          <a:xfrm>
            <a:off x="3220641" y="1516023"/>
            <a:ext cx="394097" cy="394097"/>
          </a:xfrm>
          <a:prstGeom prst="roundRect">
            <a:avLst>
              <a:gd name="adj" fmla="val 20001"/>
            </a:avLst>
          </a:prstGeom>
          <a:solidFill>
            <a:srgbClr val="3C136D"/>
          </a:solidFill>
          <a:ln w="10835">
            <a:solidFill>
              <a:srgbClr val="481782"/>
            </a:solidFill>
            <a:prstDash val="solid"/>
          </a:ln>
        </p:spPr>
      </p:sp>
      <p:sp>
        <p:nvSpPr>
          <p:cNvPr id="8" name="Text 5"/>
          <p:cNvSpPr/>
          <p:nvPr/>
        </p:nvSpPr>
        <p:spPr>
          <a:xfrm>
            <a:off x="3371969" y="1548884"/>
            <a:ext cx="91440" cy="328374"/>
          </a:xfrm>
          <a:prstGeom prst="rect">
            <a:avLst/>
          </a:prstGeom>
          <a:noFill/>
          <a:ln/>
        </p:spPr>
        <p:txBody>
          <a:bodyPr wrap="none" rtlCol="0" anchor="t"/>
          <a:lstStyle/>
          <a:p>
            <a:pPr marL="0" indent="0" algn="ctr">
              <a:lnSpc>
                <a:spcPts val="2586"/>
              </a:lnSpc>
              <a:buNone/>
            </a:pPr>
            <a:r>
              <a:rPr lang="en-US" sz="2069" dirty="0">
                <a:solidFill>
                  <a:srgbClr val="DCD7E5"/>
                </a:solidFill>
                <a:latin typeface="Montserrat" pitchFamily="34" charset="0"/>
                <a:ea typeface="Montserrat" pitchFamily="34" charset="-122"/>
                <a:cs typeface="Montserrat" pitchFamily="34" charset="-120"/>
              </a:rPr>
              <a:t>1</a:t>
            </a:r>
            <a:endParaRPr lang="en-US" sz="2069" dirty="0"/>
          </a:p>
        </p:txBody>
      </p:sp>
      <p:sp>
        <p:nvSpPr>
          <p:cNvPr id="9" name="Text 6"/>
          <p:cNvSpPr/>
          <p:nvPr/>
        </p:nvSpPr>
        <p:spPr>
          <a:xfrm>
            <a:off x="4381024" y="1554361"/>
            <a:ext cx="1751528" cy="273606"/>
          </a:xfrm>
          <a:prstGeom prst="rect">
            <a:avLst/>
          </a:prstGeom>
          <a:noFill/>
          <a:ln/>
        </p:spPr>
        <p:txBody>
          <a:bodyPr wrap="none" rtlCol="0" anchor="t"/>
          <a:lstStyle/>
          <a:p>
            <a:pPr marL="0" indent="0" algn="l">
              <a:lnSpc>
                <a:spcPts val="2155"/>
              </a:lnSpc>
              <a:buNone/>
            </a:pPr>
            <a:r>
              <a:rPr lang="en-US" sz="1724" dirty="0">
                <a:solidFill>
                  <a:srgbClr val="DCD7E5"/>
                </a:solidFill>
                <a:latin typeface="Montserrat" pitchFamily="34" charset="0"/>
                <a:ea typeface="Montserrat" pitchFamily="34" charset="-122"/>
                <a:cs typeface="Montserrat" pitchFamily="34" charset="-120"/>
              </a:rPr>
              <a:t>Stemming</a:t>
            </a:r>
            <a:endParaRPr lang="en-US" sz="1724" dirty="0"/>
          </a:p>
        </p:txBody>
      </p:sp>
      <p:sp>
        <p:nvSpPr>
          <p:cNvPr id="10" name="Text 7"/>
          <p:cNvSpPr/>
          <p:nvPr/>
        </p:nvSpPr>
        <p:spPr>
          <a:xfrm>
            <a:off x="4381024" y="2003108"/>
            <a:ext cx="7094220" cy="560308"/>
          </a:xfrm>
          <a:prstGeom prst="rect">
            <a:avLst/>
          </a:prstGeom>
          <a:noFill/>
          <a:ln/>
        </p:spPr>
        <p:txBody>
          <a:bodyPr wrap="square" rtlCol="0" anchor="t"/>
          <a:lstStyle/>
          <a:p>
            <a:pPr marL="0" indent="0" algn="l">
              <a:lnSpc>
                <a:spcPts val="2207"/>
              </a:lnSpc>
              <a:buNone/>
            </a:pPr>
            <a:r>
              <a:rPr lang="en-US" sz="1379" dirty="0">
                <a:solidFill>
                  <a:srgbClr val="DCD7E5"/>
                </a:solidFill>
                <a:latin typeface="Heebo" pitchFamily="34" charset="0"/>
                <a:ea typeface="Heebo" pitchFamily="34" charset="-122"/>
                <a:cs typeface="Heebo" pitchFamily="34" charset="-120"/>
              </a:rPr>
              <a:t>We stemmed movie plot descriptions to extract important features from the text. Stem Porter was used.</a:t>
            </a:r>
            <a:endParaRPr lang="en-US" sz="1379" dirty="0"/>
          </a:p>
        </p:txBody>
      </p:sp>
      <p:sp>
        <p:nvSpPr>
          <p:cNvPr id="11" name="Shape 8"/>
          <p:cNvSpPr/>
          <p:nvPr/>
        </p:nvSpPr>
        <p:spPr>
          <a:xfrm>
            <a:off x="3614738" y="3271957"/>
            <a:ext cx="613053" cy="35004"/>
          </a:xfrm>
          <a:prstGeom prst="rect">
            <a:avLst/>
          </a:prstGeom>
          <a:solidFill>
            <a:srgbClr val="481782"/>
          </a:solidFill>
          <a:ln/>
        </p:spPr>
      </p:sp>
      <p:sp>
        <p:nvSpPr>
          <p:cNvPr id="12" name="Shape 9"/>
          <p:cNvSpPr/>
          <p:nvPr/>
        </p:nvSpPr>
        <p:spPr>
          <a:xfrm>
            <a:off x="3220641" y="3092410"/>
            <a:ext cx="394097" cy="394097"/>
          </a:xfrm>
          <a:prstGeom prst="roundRect">
            <a:avLst>
              <a:gd name="adj" fmla="val 20001"/>
            </a:avLst>
          </a:prstGeom>
          <a:solidFill>
            <a:srgbClr val="3C136D"/>
          </a:solidFill>
          <a:ln w="10835">
            <a:solidFill>
              <a:srgbClr val="481782"/>
            </a:solidFill>
            <a:prstDash val="solid"/>
          </a:ln>
        </p:spPr>
      </p:sp>
      <p:sp>
        <p:nvSpPr>
          <p:cNvPr id="13" name="Text 10"/>
          <p:cNvSpPr/>
          <p:nvPr/>
        </p:nvSpPr>
        <p:spPr>
          <a:xfrm>
            <a:off x="3341489" y="3125272"/>
            <a:ext cx="152400" cy="328374"/>
          </a:xfrm>
          <a:prstGeom prst="rect">
            <a:avLst/>
          </a:prstGeom>
          <a:noFill/>
          <a:ln/>
        </p:spPr>
        <p:txBody>
          <a:bodyPr wrap="none" rtlCol="0" anchor="t"/>
          <a:lstStyle/>
          <a:p>
            <a:pPr marL="0" indent="0" algn="ctr">
              <a:lnSpc>
                <a:spcPts val="2586"/>
              </a:lnSpc>
              <a:buNone/>
            </a:pPr>
            <a:r>
              <a:rPr lang="en-US" sz="2069" dirty="0">
                <a:solidFill>
                  <a:srgbClr val="DCD7E5"/>
                </a:solidFill>
                <a:latin typeface="Montserrat" pitchFamily="34" charset="0"/>
                <a:ea typeface="Montserrat" pitchFamily="34" charset="-122"/>
                <a:cs typeface="Montserrat" pitchFamily="34" charset="-120"/>
              </a:rPr>
              <a:t>2</a:t>
            </a:r>
            <a:endParaRPr lang="en-US" sz="2069" dirty="0"/>
          </a:p>
        </p:txBody>
      </p:sp>
      <p:sp>
        <p:nvSpPr>
          <p:cNvPr id="14" name="Text 11"/>
          <p:cNvSpPr/>
          <p:nvPr/>
        </p:nvSpPr>
        <p:spPr>
          <a:xfrm>
            <a:off x="4381024" y="3130748"/>
            <a:ext cx="2026920" cy="273606"/>
          </a:xfrm>
          <a:prstGeom prst="rect">
            <a:avLst/>
          </a:prstGeom>
          <a:noFill/>
          <a:ln/>
        </p:spPr>
        <p:txBody>
          <a:bodyPr wrap="none" rtlCol="0" anchor="t"/>
          <a:lstStyle/>
          <a:p>
            <a:pPr marL="0" indent="0" algn="l">
              <a:lnSpc>
                <a:spcPts val="2155"/>
              </a:lnSpc>
              <a:buNone/>
            </a:pPr>
            <a:r>
              <a:rPr lang="en-US" sz="1724" dirty="0">
                <a:solidFill>
                  <a:srgbClr val="DCD7E5"/>
                </a:solidFill>
                <a:latin typeface="Montserrat" pitchFamily="34" charset="0"/>
                <a:ea typeface="Montserrat" pitchFamily="34" charset="-122"/>
                <a:cs typeface="Montserrat" pitchFamily="34" charset="-120"/>
              </a:rPr>
              <a:t>Feature Extraction</a:t>
            </a:r>
            <a:endParaRPr lang="en-US" sz="1724" dirty="0"/>
          </a:p>
        </p:txBody>
      </p:sp>
      <p:sp>
        <p:nvSpPr>
          <p:cNvPr id="15" name="Text 12"/>
          <p:cNvSpPr/>
          <p:nvPr/>
        </p:nvSpPr>
        <p:spPr>
          <a:xfrm>
            <a:off x="4381024" y="3579495"/>
            <a:ext cx="7094220" cy="560308"/>
          </a:xfrm>
          <a:prstGeom prst="rect">
            <a:avLst/>
          </a:prstGeom>
          <a:noFill/>
          <a:ln/>
        </p:spPr>
        <p:txBody>
          <a:bodyPr wrap="square" rtlCol="0" anchor="t"/>
          <a:lstStyle/>
          <a:p>
            <a:pPr marL="0" indent="0" algn="l">
              <a:lnSpc>
                <a:spcPts val="2207"/>
              </a:lnSpc>
              <a:buNone/>
            </a:pPr>
            <a:r>
              <a:rPr lang="en-US" sz="1379" dirty="0">
                <a:solidFill>
                  <a:srgbClr val="DCD7E5"/>
                </a:solidFill>
                <a:latin typeface="Heebo" pitchFamily="34" charset="0"/>
                <a:ea typeface="Heebo" pitchFamily="34" charset="-122"/>
                <a:cs typeface="Heebo" pitchFamily="34" charset="-120"/>
              </a:rPr>
              <a:t>We extracted features using CountVectorizer to convert movie plots into a sparse matrix of token counts.</a:t>
            </a:r>
            <a:endParaRPr lang="en-US" sz="1379" dirty="0"/>
          </a:p>
        </p:txBody>
      </p:sp>
      <p:sp>
        <p:nvSpPr>
          <p:cNvPr id="16" name="Shape 13"/>
          <p:cNvSpPr/>
          <p:nvPr/>
        </p:nvSpPr>
        <p:spPr>
          <a:xfrm>
            <a:off x="3614738" y="4848344"/>
            <a:ext cx="613053" cy="35004"/>
          </a:xfrm>
          <a:prstGeom prst="rect">
            <a:avLst/>
          </a:prstGeom>
          <a:solidFill>
            <a:srgbClr val="481782"/>
          </a:solidFill>
          <a:ln/>
        </p:spPr>
      </p:sp>
      <p:sp>
        <p:nvSpPr>
          <p:cNvPr id="17" name="Shape 14"/>
          <p:cNvSpPr/>
          <p:nvPr/>
        </p:nvSpPr>
        <p:spPr>
          <a:xfrm>
            <a:off x="3220641" y="4668798"/>
            <a:ext cx="394097" cy="394097"/>
          </a:xfrm>
          <a:prstGeom prst="roundRect">
            <a:avLst>
              <a:gd name="adj" fmla="val 20001"/>
            </a:avLst>
          </a:prstGeom>
          <a:solidFill>
            <a:srgbClr val="3C136D"/>
          </a:solidFill>
          <a:ln w="10835">
            <a:solidFill>
              <a:srgbClr val="481782"/>
            </a:solidFill>
            <a:prstDash val="solid"/>
          </a:ln>
        </p:spPr>
      </p:sp>
      <p:sp>
        <p:nvSpPr>
          <p:cNvPr id="18" name="Text 15"/>
          <p:cNvSpPr/>
          <p:nvPr/>
        </p:nvSpPr>
        <p:spPr>
          <a:xfrm>
            <a:off x="3345299" y="4701659"/>
            <a:ext cx="144780" cy="328374"/>
          </a:xfrm>
          <a:prstGeom prst="rect">
            <a:avLst/>
          </a:prstGeom>
          <a:noFill/>
          <a:ln/>
        </p:spPr>
        <p:txBody>
          <a:bodyPr wrap="none" rtlCol="0" anchor="t"/>
          <a:lstStyle/>
          <a:p>
            <a:pPr marL="0" indent="0" algn="ctr">
              <a:lnSpc>
                <a:spcPts val="2586"/>
              </a:lnSpc>
              <a:buNone/>
            </a:pPr>
            <a:r>
              <a:rPr lang="en-US" sz="2069" dirty="0">
                <a:solidFill>
                  <a:srgbClr val="DCD7E5"/>
                </a:solidFill>
                <a:latin typeface="Montserrat" pitchFamily="34" charset="0"/>
                <a:ea typeface="Montserrat" pitchFamily="34" charset="-122"/>
                <a:cs typeface="Montserrat" pitchFamily="34" charset="-120"/>
              </a:rPr>
              <a:t>3</a:t>
            </a:r>
            <a:endParaRPr lang="en-US" sz="2069" dirty="0"/>
          </a:p>
        </p:txBody>
      </p:sp>
      <p:sp>
        <p:nvSpPr>
          <p:cNvPr id="19" name="Text 16"/>
          <p:cNvSpPr/>
          <p:nvPr/>
        </p:nvSpPr>
        <p:spPr>
          <a:xfrm>
            <a:off x="4381024" y="4707136"/>
            <a:ext cx="2065020" cy="273606"/>
          </a:xfrm>
          <a:prstGeom prst="rect">
            <a:avLst/>
          </a:prstGeom>
          <a:noFill/>
          <a:ln/>
        </p:spPr>
        <p:txBody>
          <a:bodyPr wrap="none" rtlCol="0" anchor="t"/>
          <a:lstStyle/>
          <a:p>
            <a:pPr marL="0" indent="0" algn="l">
              <a:lnSpc>
                <a:spcPts val="2155"/>
              </a:lnSpc>
              <a:buNone/>
            </a:pPr>
            <a:r>
              <a:rPr lang="en-US" sz="1724" dirty="0">
                <a:solidFill>
                  <a:srgbClr val="DCD7E5"/>
                </a:solidFill>
                <a:latin typeface="Montserrat" pitchFamily="34" charset="0"/>
                <a:ea typeface="Montserrat" pitchFamily="34" charset="-122"/>
                <a:cs typeface="Montserrat" pitchFamily="34" charset="-120"/>
              </a:rPr>
              <a:t>Training the Model</a:t>
            </a:r>
            <a:endParaRPr lang="en-US" sz="1724" dirty="0"/>
          </a:p>
        </p:txBody>
      </p:sp>
      <p:sp>
        <p:nvSpPr>
          <p:cNvPr id="20" name="Text 17"/>
          <p:cNvSpPr/>
          <p:nvPr/>
        </p:nvSpPr>
        <p:spPr>
          <a:xfrm>
            <a:off x="4381024" y="5155883"/>
            <a:ext cx="7094220" cy="560308"/>
          </a:xfrm>
          <a:prstGeom prst="rect">
            <a:avLst/>
          </a:prstGeom>
          <a:noFill/>
          <a:ln/>
        </p:spPr>
        <p:txBody>
          <a:bodyPr wrap="square" rtlCol="0" anchor="t"/>
          <a:lstStyle/>
          <a:p>
            <a:pPr marL="0" indent="0" algn="l">
              <a:lnSpc>
                <a:spcPts val="2207"/>
              </a:lnSpc>
              <a:buNone/>
            </a:pPr>
            <a:r>
              <a:rPr lang="en-US" sz="1379" dirty="0">
                <a:solidFill>
                  <a:srgbClr val="DCD7E5"/>
                </a:solidFill>
                <a:latin typeface="Heebo" pitchFamily="34" charset="0"/>
                <a:ea typeface="Heebo" pitchFamily="34" charset="-122"/>
                <a:cs typeface="Heebo" pitchFamily="34" charset="-120"/>
              </a:rPr>
              <a:t>We used cosine_similarity to train a model on the movie data set, with a focus on supervised learning using a pairwise classifier.</a:t>
            </a:r>
            <a:endParaRPr lang="en-US" sz="1379" dirty="0"/>
          </a:p>
        </p:txBody>
      </p:sp>
      <p:sp>
        <p:nvSpPr>
          <p:cNvPr id="21" name="Shape 18"/>
          <p:cNvSpPr/>
          <p:nvPr/>
        </p:nvSpPr>
        <p:spPr>
          <a:xfrm>
            <a:off x="3614738" y="6424732"/>
            <a:ext cx="613053" cy="35004"/>
          </a:xfrm>
          <a:prstGeom prst="rect">
            <a:avLst/>
          </a:prstGeom>
          <a:solidFill>
            <a:srgbClr val="481782"/>
          </a:solidFill>
          <a:ln/>
        </p:spPr>
      </p:sp>
      <p:sp>
        <p:nvSpPr>
          <p:cNvPr id="22" name="Shape 19"/>
          <p:cNvSpPr/>
          <p:nvPr/>
        </p:nvSpPr>
        <p:spPr>
          <a:xfrm>
            <a:off x="3220641" y="6245185"/>
            <a:ext cx="394097" cy="394097"/>
          </a:xfrm>
          <a:prstGeom prst="roundRect">
            <a:avLst>
              <a:gd name="adj" fmla="val 20001"/>
            </a:avLst>
          </a:prstGeom>
          <a:solidFill>
            <a:srgbClr val="3C136D"/>
          </a:solidFill>
          <a:ln w="10835">
            <a:solidFill>
              <a:srgbClr val="481782"/>
            </a:solidFill>
            <a:prstDash val="solid"/>
          </a:ln>
        </p:spPr>
      </p:sp>
      <p:sp>
        <p:nvSpPr>
          <p:cNvPr id="23" name="Text 20"/>
          <p:cNvSpPr/>
          <p:nvPr/>
        </p:nvSpPr>
        <p:spPr>
          <a:xfrm>
            <a:off x="3330059" y="6278047"/>
            <a:ext cx="175260" cy="328374"/>
          </a:xfrm>
          <a:prstGeom prst="rect">
            <a:avLst/>
          </a:prstGeom>
          <a:noFill/>
          <a:ln/>
        </p:spPr>
        <p:txBody>
          <a:bodyPr wrap="none" rtlCol="0" anchor="t"/>
          <a:lstStyle/>
          <a:p>
            <a:pPr marL="0" indent="0" algn="ctr">
              <a:lnSpc>
                <a:spcPts val="2586"/>
              </a:lnSpc>
              <a:buNone/>
            </a:pPr>
            <a:r>
              <a:rPr lang="en-US" sz="2069" dirty="0">
                <a:solidFill>
                  <a:srgbClr val="DCD7E5"/>
                </a:solidFill>
                <a:latin typeface="Montserrat" pitchFamily="34" charset="0"/>
                <a:ea typeface="Montserrat" pitchFamily="34" charset="-122"/>
                <a:cs typeface="Montserrat" pitchFamily="34" charset="-120"/>
              </a:rPr>
              <a:t>4</a:t>
            </a:r>
            <a:endParaRPr lang="en-US" sz="2069" dirty="0"/>
          </a:p>
        </p:txBody>
      </p:sp>
      <p:sp>
        <p:nvSpPr>
          <p:cNvPr id="24" name="Text 21"/>
          <p:cNvSpPr/>
          <p:nvPr/>
        </p:nvSpPr>
        <p:spPr>
          <a:xfrm>
            <a:off x="4381024" y="6283523"/>
            <a:ext cx="2667000" cy="273606"/>
          </a:xfrm>
          <a:prstGeom prst="rect">
            <a:avLst/>
          </a:prstGeom>
          <a:noFill/>
          <a:ln/>
        </p:spPr>
        <p:txBody>
          <a:bodyPr wrap="none" rtlCol="0" anchor="t"/>
          <a:lstStyle/>
          <a:p>
            <a:pPr marL="0" indent="0" algn="l">
              <a:lnSpc>
                <a:spcPts val="2155"/>
              </a:lnSpc>
              <a:buNone/>
            </a:pPr>
            <a:r>
              <a:rPr lang="en-US" sz="1724" dirty="0">
                <a:solidFill>
                  <a:srgbClr val="DCD7E5"/>
                </a:solidFill>
                <a:latin typeface="Montserrat" pitchFamily="34" charset="0"/>
                <a:ea typeface="Montserrat" pitchFamily="34" charset="-122"/>
                <a:cs typeface="Montserrat" pitchFamily="34" charset="-120"/>
              </a:rPr>
              <a:t>Performance Evaluation</a:t>
            </a:r>
            <a:endParaRPr lang="en-US" sz="1724" dirty="0"/>
          </a:p>
        </p:txBody>
      </p:sp>
      <p:sp>
        <p:nvSpPr>
          <p:cNvPr id="25" name="Text 22"/>
          <p:cNvSpPr/>
          <p:nvPr/>
        </p:nvSpPr>
        <p:spPr>
          <a:xfrm>
            <a:off x="4381024" y="6732270"/>
            <a:ext cx="7094220" cy="840462"/>
          </a:xfrm>
          <a:prstGeom prst="rect">
            <a:avLst/>
          </a:prstGeom>
          <a:noFill/>
          <a:ln/>
        </p:spPr>
        <p:txBody>
          <a:bodyPr wrap="square" rtlCol="0" anchor="t"/>
          <a:lstStyle/>
          <a:p>
            <a:pPr marL="0" indent="0" algn="l">
              <a:lnSpc>
                <a:spcPts val="2207"/>
              </a:lnSpc>
              <a:buNone/>
            </a:pPr>
            <a:r>
              <a:rPr lang="en-US" sz="1379" dirty="0">
                <a:solidFill>
                  <a:srgbClr val="DCD7E5"/>
                </a:solidFill>
                <a:latin typeface="Heebo" pitchFamily="34" charset="0"/>
                <a:ea typeface="Heebo" pitchFamily="34" charset="-122"/>
                <a:cs typeface="Heebo" pitchFamily="34" charset="-120"/>
              </a:rPr>
              <a:t>We used CountVectorizer and cosine_similarity to evaluate the performance of the model and fine-tune the ranking, making sure that the recommendations are accurate, diverse and unique.</a:t>
            </a:r>
            <a:endParaRPr lang="en-US" sz="137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546860"/>
            <a:ext cx="10554414" cy="355402"/>
          </a:xfrm>
          <a:prstGeom prst="rect">
            <a:avLst/>
          </a:prstGeom>
          <a:noFill/>
          <a:ln/>
        </p:spPr>
        <p:txBody>
          <a:bodyPr wrap="none" rtlCol="0" anchor="t"/>
          <a:lstStyle/>
          <a:p>
            <a:pPr marL="0" indent="0">
              <a:lnSpc>
                <a:spcPts val="2799"/>
              </a:lnSpc>
              <a:buNone/>
            </a:pPr>
            <a:r>
              <a:rPr lang="en-US" sz="1750" b="1" dirty="0">
                <a:solidFill>
                  <a:srgbClr val="DCD7E5"/>
                </a:solidFill>
                <a:latin typeface="Heebo" pitchFamily="34" charset="0"/>
                <a:ea typeface="Heebo" pitchFamily="34" charset="-122"/>
                <a:cs typeface="Heebo" pitchFamily="34" charset="-120"/>
              </a:rPr>
              <a:t>Screenshot:</a:t>
            </a:r>
            <a:endParaRPr lang="en-US" sz="1750" dirty="0"/>
          </a:p>
        </p:txBody>
      </p:sp>
      <p:pic>
        <p:nvPicPr>
          <p:cNvPr id="5" name="Image 1" descr="preencoded.png"/>
          <p:cNvPicPr>
            <a:picLocks noChangeAspect="1"/>
          </p:cNvPicPr>
          <p:nvPr/>
        </p:nvPicPr>
        <p:blipFill>
          <a:blip r:embed="rId4"/>
          <a:stretch>
            <a:fillRect/>
          </a:stretch>
        </p:blipFill>
        <p:spPr>
          <a:xfrm>
            <a:off x="2037993" y="2152174"/>
            <a:ext cx="10554414" cy="473047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074182"/>
            <a:ext cx="4443889"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Conclusion</a:t>
            </a:r>
            <a:endParaRPr lang="en-US" sz="4374" dirty="0"/>
          </a:p>
        </p:txBody>
      </p:sp>
      <p:sp>
        <p:nvSpPr>
          <p:cNvPr id="5" name="Shape 2"/>
          <p:cNvSpPr/>
          <p:nvPr/>
        </p:nvSpPr>
        <p:spPr>
          <a:xfrm>
            <a:off x="2037993" y="2212896"/>
            <a:ext cx="3370064" cy="4942523"/>
          </a:xfrm>
          <a:prstGeom prst="roundRect">
            <a:avLst>
              <a:gd name="adj" fmla="val 2967"/>
            </a:avLst>
          </a:prstGeom>
          <a:solidFill>
            <a:srgbClr val="3C136D"/>
          </a:solidFill>
          <a:ln w="13811">
            <a:solidFill>
              <a:srgbClr val="481782"/>
            </a:solidFill>
            <a:prstDash val="solid"/>
          </a:ln>
        </p:spPr>
      </p:sp>
      <p:sp>
        <p:nvSpPr>
          <p:cNvPr id="6" name="Text 3"/>
          <p:cNvSpPr/>
          <p:nvPr/>
        </p:nvSpPr>
        <p:spPr>
          <a:xfrm>
            <a:off x="2273975" y="2448878"/>
            <a:ext cx="2898100" cy="694373"/>
          </a:xfrm>
          <a:prstGeom prst="rect">
            <a:avLst/>
          </a:prstGeom>
          <a:noFill/>
          <a:ln/>
        </p:spPr>
        <p:txBody>
          <a:bodyPr wrap="squar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An overall successful project</a:t>
            </a:r>
            <a:endParaRPr lang="en-US" sz="2187" dirty="0"/>
          </a:p>
        </p:txBody>
      </p:sp>
      <p:sp>
        <p:nvSpPr>
          <p:cNvPr id="7" name="Text 4"/>
          <p:cNvSpPr/>
          <p:nvPr/>
        </p:nvSpPr>
        <p:spPr>
          <a:xfrm>
            <a:off x="2273975" y="3365421"/>
            <a:ext cx="2898100" cy="355401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Despite the complexity of the dataset and multiple challenges along the way, we were able to create a working recommendation system thanks to careful data cleaning and processing, advanced machine learning techniques, and the right libraries.</a:t>
            </a:r>
            <a:endParaRPr lang="en-US" sz="1750" dirty="0"/>
          </a:p>
        </p:txBody>
      </p:sp>
      <p:sp>
        <p:nvSpPr>
          <p:cNvPr id="8" name="Shape 5"/>
          <p:cNvSpPr/>
          <p:nvPr/>
        </p:nvSpPr>
        <p:spPr>
          <a:xfrm>
            <a:off x="5630228" y="2212896"/>
            <a:ext cx="3370064" cy="4942523"/>
          </a:xfrm>
          <a:prstGeom prst="roundRect">
            <a:avLst>
              <a:gd name="adj" fmla="val 2967"/>
            </a:avLst>
          </a:prstGeom>
          <a:solidFill>
            <a:srgbClr val="3C136D"/>
          </a:solidFill>
          <a:ln w="13811">
            <a:solidFill>
              <a:srgbClr val="481782"/>
            </a:solidFill>
            <a:prstDash val="solid"/>
          </a:ln>
        </p:spPr>
      </p:sp>
      <p:sp>
        <p:nvSpPr>
          <p:cNvPr id="9" name="Text 6"/>
          <p:cNvSpPr/>
          <p:nvPr/>
        </p:nvSpPr>
        <p:spPr>
          <a:xfrm>
            <a:off x="5866209" y="2448878"/>
            <a:ext cx="2898100" cy="1041559"/>
          </a:xfrm>
          <a:prstGeom prst="rect">
            <a:avLst/>
          </a:prstGeom>
          <a:noFill/>
          <a:ln/>
        </p:spPr>
        <p:txBody>
          <a:bodyPr wrap="squar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Limitations and areas for improvement</a:t>
            </a:r>
            <a:endParaRPr lang="en-US" sz="2187" dirty="0"/>
          </a:p>
        </p:txBody>
      </p:sp>
      <p:sp>
        <p:nvSpPr>
          <p:cNvPr id="10" name="Text 7"/>
          <p:cNvSpPr/>
          <p:nvPr/>
        </p:nvSpPr>
        <p:spPr>
          <a:xfrm>
            <a:off x="5866209" y="3712607"/>
            <a:ext cx="2898100" cy="2487811"/>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Further improvements could be made in terms of item and feature representation, model complexity and accuracy, and the addition of metadata that could help make even more accurate recommendations.</a:t>
            </a:r>
            <a:endParaRPr lang="en-US" sz="1750" dirty="0"/>
          </a:p>
        </p:txBody>
      </p:sp>
      <p:sp>
        <p:nvSpPr>
          <p:cNvPr id="11" name="Shape 8"/>
          <p:cNvSpPr/>
          <p:nvPr/>
        </p:nvSpPr>
        <p:spPr>
          <a:xfrm>
            <a:off x="9222462" y="2212896"/>
            <a:ext cx="3370064" cy="4942523"/>
          </a:xfrm>
          <a:prstGeom prst="roundRect">
            <a:avLst>
              <a:gd name="adj" fmla="val 2967"/>
            </a:avLst>
          </a:prstGeom>
          <a:solidFill>
            <a:srgbClr val="3C136D"/>
          </a:solidFill>
          <a:ln w="13811">
            <a:solidFill>
              <a:srgbClr val="481782"/>
            </a:solidFill>
            <a:prstDash val="solid"/>
          </a:ln>
        </p:spPr>
      </p:sp>
      <p:sp>
        <p:nvSpPr>
          <p:cNvPr id="12" name="Text 9"/>
          <p:cNvSpPr/>
          <p:nvPr/>
        </p:nvSpPr>
        <p:spPr>
          <a:xfrm>
            <a:off x="9458444" y="2448878"/>
            <a:ext cx="222194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Future work</a:t>
            </a:r>
            <a:endParaRPr lang="en-US" sz="2187" dirty="0"/>
          </a:p>
        </p:txBody>
      </p:sp>
      <p:sp>
        <p:nvSpPr>
          <p:cNvPr id="13" name="Text 10"/>
          <p:cNvSpPr/>
          <p:nvPr/>
        </p:nvSpPr>
        <p:spPr>
          <a:xfrm>
            <a:off x="9458444" y="3018234"/>
            <a:ext cx="2898100" cy="355401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Looking ahead, we could explore other natural language processing techniques, hybrid models that incorporate both content and collaborative information, and different approaches to feature extraction and dimensionality reduction for our data set.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214914"/>
            <a:ext cx="560832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Acknowledgements</a:t>
            </a:r>
            <a:endParaRPr lang="en-US" sz="4374" dirty="0"/>
          </a:p>
        </p:txBody>
      </p:sp>
      <p:pic>
        <p:nvPicPr>
          <p:cNvPr id="5" name="Image 1" descr="preencoded.png"/>
          <p:cNvPicPr>
            <a:picLocks noChangeAspect="1"/>
          </p:cNvPicPr>
          <p:nvPr/>
        </p:nvPicPr>
        <p:blipFill>
          <a:blip r:embed="rId4"/>
          <a:stretch>
            <a:fillRect/>
          </a:stretch>
        </p:blipFill>
        <p:spPr>
          <a:xfrm>
            <a:off x="2037993" y="2353628"/>
            <a:ext cx="3295888" cy="2036921"/>
          </a:xfrm>
          <a:prstGeom prst="rect">
            <a:avLst/>
          </a:prstGeom>
        </p:spPr>
      </p:pic>
      <p:sp>
        <p:nvSpPr>
          <p:cNvPr id="6" name="Text 2"/>
          <p:cNvSpPr/>
          <p:nvPr/>
        </p:nvSpPr>
        <p:spPr>
          <a:xfrm>
            <a:off x="2037993" y="4668203"/>
            <a:ext cx="2221944" cy="347186"/>
          </a:xfrm>
          <a:prstGeom prst="rect">
            <a:avLst/>
          </a:prstGeom>
          <a:noFill/>
          <a:ln/>
        </p:spPr>
        <p:txBody>
          <a:bodyPr wrap="none" rtlCol="0" anchor="t"/>
          <a:lstStyle/>
          <a:p>
            <a:pPr marL="0" indent="0" algn="l">
              <a:lnSpc>
                <a:spcPts val="2734"/>
              </a:lnSpc>
              <a:buNone/>
            </a:pPr>
            <a:r>
              <a:rPr lang="en-US" sz="2187" dirty="0">
                <a:solidFill>
                  <a:srgbClr val="F2F0F4"/>
                </a:solidFill>
                <a:latin typeface="Montserrat" pitchFamily="34" charset="0"/>
                <a:ea typeface="Montserrat" pitchFamily="34" charset="-122"/>
                <a:cs typeface="Montserrat" pitchFamily="34" charset="-120"/>
              </a:rPr>
              <a:t>Python</a:t>
            </a:r>
            <a:endParaRPr lang="en-US" sz="2187" dirty="0"/>
          </a:p>
        </p:txBody>
      </p:sp>
      <p:sp>
        <p:nvSpPr>
          <p:cNvPr id="7" name="Text 3"/>
          <p:cNvSpPr/>
          <p:nvPr/>
        </p:nvSpPr>
        <p:spPr>
          <a:xfrm>
            <a:off x="2037993" y="5237559"/>
            <a:ext cx="3295888" cy="1421606"/>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We're grateful to Python for providing a dynamic, high-level programming language that made this project possible.</a:t>
            </a:r>
            <a:endParaRPr lang="en-US" sz="1750" dirty="0"/>
          </a:p>
        </p:txBody>
      </p:sp>
      <p:pic>
        <p:nvPicPr>
          <p:cNvPr id="8" name="Image 2" descr="preencoded.png"/>
          <p:cNvPicPr>
            <a:picLocks noChangeAspect="1"/>
          </p:cNvPicPr>
          <p:nvPr/>
        </p:nvPicPr>
        <p:blipFill>
          <a:blip r:embed="rId5"/>
          <a:stretch>
            <a:fillRect/>
          </a:stretch>
        </p:blipFill>
        <p:spPr>
          <a:xfrm>
            <a:off x="5667137" y="2353628"/>
            <a:ext cx="3296007" cy="2037040"/>
          </a:xfrm>
          <a:prstGeom prst="rect">
            <a:avLst/>
          </a:prstGeom>
        </p:spPr>
      </p:pic>
      <p:sp>
        <p:nvSpPr>
          <p:cNvPr id="9" name="Text 4"/>
          <p:cNvSpPr/>
          <p:nvPr/>
        </p:nvSpPr>
        <p:spPr>
          <a:xfrm>
            <a:off x="5667137" y="4668322"/>
            <a:ext cx="2221944" cy="347186"/>
          </a:xfrm>
          <a:prstGeom prst="rect">
            <a:avLst/>
          </a:prstGeom>
          <a:noFill/>
          <a:ln/>
        </p:spPr>
        <p:txBody>
          <a:bodyPr wrap="none" rtlCol="0" anchor="t"/>
          <a:lstStyle/>
          <a:p>
            <a:pPr marL="0" indent="0" algn="l">
              <a:lnSpc>
                <a:spcPts val="2734"/>
              </a:lnSpc>
              <a:buNone/>
            </a:pPr>
            <a:r>
              <a:rPr lang="en-US" sz="2187" dirty="0">
                <a:solidFill>
                  <a:srgbClr val="F2F0F4"/>
                </a:solidFill>
                <a:latin typeface="Montserrat" pitchFamily="34" charset="0"/>
                <a:ea typeface="Montserrat" pitchFamily="34" charset="-122"/>
                <a:cs typeface="Montserrat" pitchFamily="34" charset="-120"/>
              </a:rPr>
              <a:t>NLTK</a:t>
            </a:r>
            <a:endParaRPr lang="en-US" sz="2187" dirty="0"/>
          </a:p>
        </p:txBody>
      </p:sp>
      <p:sp>
        <p:nvSpPr>
          <p:cNvPr id="10" name="Text 5"/>
          <p:cNvSpPr/>
          <p:nvPr/>
        </p:nvSpPr>
        <p:spPr>
          <a:xfrm>
            <a:off x="5667137" y="5237678"/>
            <a:ext cx="3296007" cy="1777008"/>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We're grateful to NLTK for providing fundamental tools for building natural language processing programs, including stemming.</a:t>
            </a:r>
            <a:endParaRPr lang="en-US" sz="1750" dirty="0"/>
          </a:p>
        </p:txBody>
      </p:sp>
      <p:pic>
        <p:nvPicPr>
          <p:cNvPr id="11" name="Image 3" descr="preencoded.png"/>
          <p:cNvPicPr>
            <a:picLocks noChangeAspect="1"/>
          </p:cNvPicPr>
          <p:nvPr/>
        </p:nvPicPr>
        <p:blipFill>
          <a:blip r:embed="rId6"/>
          <a:stretch>
            <a:fillRect/>
          </a:stretch>
        </p:blipFill>
        <p:spPr>
          <a:xfrm>
            <a:off x="9296400" y="2353628"/>
            <a:ext cx="3296007" cy="2037040"/>
          </a:xfrm>
          <a:prstGeom prst="rect">
            <a:avLst/>
          </a:prstGeom>
        </p:spPr>
      </p:pic>
      <p:sp>
        <p:nvSpPr>
          <p:cNvPr id="12" name="Text 6"/>
          <p:cNvSpPr/>
          <p:nvPr/>
        </p:nvSpPr>
        <p:spPr>
          <a:xfrm>
            <a:off x="9296400" y="4668322"/>
            <a:ext cx="2221944" cy="347186"/>
          </a:xfrm>
          <a:prstGeom prst="rect">
            <a:avLst/>
          </a:prstGeom>
          <a:noFill/>
          <a:ln/>
        </p:spPr>
        <p:txBody>
          <a:bodyPr wrap="none" rtlCol="0" anchor="t"/>
          <a:lstStyle/>
          <a:p>
            <a:pPr marL="0" indent="0" algn="l">
              <a:lnSpc>
                <a:spcPts val="2734"/>
              </a:lnSpc>
              <a:buNone/>
            </a:pPr>
            <a:r>
              <a:rPr lang="en-US" sz="2187" dirty="0">
                <a:solidFill>
                  <a:srgbClr val="F2F0F4"/>
                </a:solidFill>
                <a:latin typeface="Montserrat" pitchFamily="34" charset="0"/>
                <a:ea typeface="Montserrat" pitchFamily="34" charset="-122"/>
                <a:cs typeface="Montserrat" pitchFamily="34" charset="-120"/>
              </a:rPr>
              <a:t>Scikit-learn</a:t>
            </a:r>
            <a:endParaRPr lang="en-US" sz="2187" dirty="0"/>
          </a:p>
        </p:txBody>
      </p:sp>
      <p:sp>
        <p:nvSpPr>
          <p:cNvPr id="13" name="Text 7"/>
          <p:cNvSpPr/>
          <p:nvPr/>
        </p:nvSpPr>
        <p:spPr>
          <a:xfrm>
            <a:off x="9296400" y="5237678"/>
            <a:ext cx="3296007" cy="1777008"/>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We're grateful to Scikit-learn for providing essential machine learning libraries that allow for input data and evaluation of output performance.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4648795" y="3298269"/>
            <a:ext cx="5332690" cy="833199"/>
          </a:xfrm>
          <a:prstGeom prst="rect">
            <a:avLst/>
          </a:prstGeom>
          <a:noFill/>
          <a:ln/>
        </p:spPr>
        <p:txBody>
          <a:bodyPr wrap="none" rtlCol="0" anchor="t"/>
          <a:lstStyle/>
          <a:p>
            <a:pPr marL="0" indent="0" algn="ctr">
              <a:lnSpc>
                <a:spcPts val="6561"/>
              </a:lnSpc>
              <a:buNone/>
            </a:pPr>
            <a:r>
              <a:rPr lang="en-US" sz="5249" b="1" dirty="0">
                <a:solidFill>
                  <a:srgbClr val="F2F0F4"/>
                </a:solidFill>
                <a:latin typeface="Montserrat" pitchFamily="34" charset="0"/>
                <a:ea typeface="Montserrat" pitchFamily="34" charset="-122"/>
                <a:cs typeface="Montserrat" pitchFamily="34" charset="-120"/>
              </a:rPr>
              <a:t>THANK YOU</a:t>
            </a:r>
            <a:endParaRPr lang="en-US" sz="5249" dirty="0"/>
          </a:p>
        </p:txBody>
      </p:sp>
      <p:sp>
        <p:nvSpPr>
          <p:cNvPr id="5" name="Text 2"/>
          <p:cNvSpPr/>
          <p:nvPr/>
        </p:nvSpPr>
        <p:spPr>
          <a:xfrm>
            <a:off x="2037993" y="4575810"/>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532</Words>
  <Application>Microsoft Office PowerPoint</Application>
  <PresentationFormat>Custom</PresentationFormat>
  <Paragraphs>70</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Heebo</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Abhishek Bhosale</cp:lastModifiedBy>
  <cp:revision>2</cp:revision>
  <dcterms:created xsi:type="dcterms:W3CDTF">2023-10-06T04:53:06Z</dcterms:created>
  <dcterms:modified xsi:type="dcterms:W3CDTF">2023-10-06T05:03:38Z</dcterms:modified>
</cp:coreProperties>
</file>